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55" r:id="rId5"/>
    <p:sldId id="362" r:id="rId6"/>
    <p:sldId id="365" r:id="rId7"/>
    <p:sldId id="359" r:id="rId8"/>
    <p:sldId id="361" r:id="rId9"/>
    <p:sldId id="363" r:id="rId10"/>
    <p:sldId id="364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F"/>
    <a:srgbClr val="09025E"/>
    <a:srgbClr val="340298"/>
    <a:srgbClr val="594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>
      <p:cViewPr>
        <p:scale>
          <a:sx n="66" d="100"/>
          <a:sy n="66" d="100"/>
        </p:scale>
        <p:origin x="1002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2018/08/16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2018/08/16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54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r="31899"/>
          <a:stretch/>
        </p:blipFill>
        <p:spPr>
          <a:xfrm>
            <a:off x="9667538" y="0"/>
            <a:ext cx="2524462" cy="6860165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9972781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F2BFDF-E9F2-4569-A9F2-E1FFCB7FB82D}"/>
              </a:ext>
            </a:extLst>
          </p:cNvPr>
          <p:cNvSpPr txBox="1"/>
          <p:nvPr/>
        </p:nvSpPr>
        <p:spPr>
          <a:xfrm>
            <a:off x="4463520" y="5995559"/>
            <a:ext cx="5055719" cy="574961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2400" b="1" spc="-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Stellenbosch University</a:t>
            </a:r>
          </a:p>
          <a:p>
            <a:pPr algn="r">
              <a:lnSpc>
                <a:spcPts val="1400"/>
              </a:lnSpc>
            </a:pPr>
            <a:r>
              <a:rPr lang="en-ZA" sz="2400" b="1" spc="-100" dirty="0">
                <a:solidFill>
                  <a:schemeClr val="accent1"/>
                </a:solidFill>
                <a:latin typeface="Corbel" panose="020B0503020204020204" pitchFamily="34" charset="0"/>
              </a:rPr>
              <a:t/>
            </a:r>
            <a:br>
              <a:rPr lang="en-ZA" sz="2400" b="1" spc="-100" dirty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en-ZA" sz="2400" b="1" spc="-100" dirty="0" smtClean="0">
                <a:solidFill>
                  <a:schemeClr val="bg1"/>
                </a:solidFill>
                <a:latin typeface="Corbel" panose="020B0503020204020204" pitchFamily="34" charset="0"/>
              </a:rPr>
              <a:t>Biomedical Engineering Research Group</a:t>
            </a:r>
            <a:endParaRPr lang="en-ZA" sz="2400" b="1" spc="-100" baseline="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86" y="3536311"/>
            <a:ext cx="9535226" cy="1839739"/>
          </a:xfrm>
        </p:spPr>
        <p:txBody>
          <a:bodyPr/>
          <a:lstStyle/>
          <a:p>
            <a:r>
              <a:rPr lang="en-ZA" sz="4800" cap="none" dirty="0" smtClean="0">
                <a:solidFill>
                  <a:schemeClr val="bg1"/>
                </a:solidFill>
              </a:rPr>
              <a:t>Multi-Class EEG Classification </a:t>
            </a:r>
            <a:r>
              <a:rPr lang="en-ZA" sz="4400" cap="none" dirty="0" smtClean="0">
                <a:solidFill>
                  <a:schemeClr val="bg1"/>
                </a:solidFill>
              </a:rPr>
              <a:t>through </a:t>
            </a:r>
            <a:r>
              <a:rPr lang="en-ZA" sz="4800" cap="none" dirty="0" smtClean="0">
                <a:solidFill>
                  <a:schemeClr val="bg1"/>
                </a:solidFill>
              </a:rPr>
              <a:t>Neuroevolution</a:t>
            </a:r>
            <a:endParaRPr lang="en-ZA" sz="4800" cap="none" dirty="0">
              <a:solidFill>
                <a:schemeClr val="bg1"/>
              </a:solidFill>
            </a:endParaRP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xmlns="" id="{C0BA96B3-F713-41B0-A2E3-15E9039E4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6"/>
          <a:stretch/>
        </p:blipFill>
        <p:spPr>
          <a:xfrm>
            <a:off x="9667537" y="2165"/>
            <a:ext cx="33305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-15987" y="5461158"/>
            <a:ext cx="9683519" cy="1399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-15987" y="5710835"/>
            <a:ext cx="9683519" cy="457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2448453" y="451659"/>
            <a:ext cx="7279107" cy="68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cap="none" dirty="0" smtClean="0">
                <a:solidFill>
                  <a:schemeClr val="bg1"/>
                </a:solidFill>
              </a:rPr>
              <a:t>Electroencephalography (EEG)</a:t>
            </a:r>
            <a:endParaRPr lang="en-ZA" sz="4400" cap="none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90744" y="5279572"/>
            <a:ext cx="11178742" cy="1164770"/>
          </a:xfrm>
          <a:prstGeom prst="rect">
            <a:avLst/>
          </a:prstGeom>
          <a:noFill/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A monitoring method that records the electrical activity of the brain through electrodes placed on the scalp.</a:t>
            </a:r>
            <a:endParaRPr lang="en-Z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E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" b="12626"/>
          <a:stretch/>
        </p:blipFill>
        <p:spPr bwMode="auto">
          <a:xfrm>
            <a:off x="490744" y="1353796"/>
            <a:ext cx="5597264" cy="37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1113" y="2786742"/>
            <a:ext cx="1763487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E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6"/>
          <a:stretch/>
        </p:blipFill>
        <p:spPr bwMode="auto">
          <a:xfrm>
            <a:off x="6445150" y="1353796"/>
            <a:ext cx="5224336" cy="37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617835" y="2690244"/>
            <a:ext cx="1654629" cy="103414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70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4291768" y="451659"/>
            <a:ext cx="3592478" cy="68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cap="none" dirty="0" smtClean="0">
                <a:solidFill>
                  <a:schemeClr val="bg1"/>
                </a:solidFill>
              </a:rPr>
              <a:t>Neuroevolution</a:t>
            </a:r>
            <a:endParaRPr lang="en-ZA" sz="4400" cap="none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90744" y="1351129"/>
            <a:ext cx="11178742" cy="4135271"/>
          </a:xfrm>
          <a:prstGeom prst="rect">
            <a:avLst/>
          </a:prstGeom>
          <a:noFill/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ZA" sz="3200" i="0" dirty="0">
                <a:latin typeface="Arial" panose="020B0604020202020204" pitchFamily="34" charset="0"/>
                <a:cs typeface="Arial" panose="020B0604020202020204" pitchFamily="34" charset="0"/>
              </a:rPr>
              <a:t>is an evolutionary strategy which can </a:t>
            </a:r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evolve </a:t>
            </a:r>
            <a:r>
              <a:rPr lang="en-ZA" sz="3200" i="0" dirty="0">
                <a:latin typeface="Arial" panose="020B0604020202020204" pitchFamily="34" charset="0"/>
                <a:cs typeface="Arial" panose="020B0604020202020204" pitchFamily="34" charset="0"/>
              </a:rPr>
              <a:t>a neural </a:t>
            </a:r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network’s </a:t>
            </a:r>
            <a:r>
              <a:rPr lang="en-ZA" sz="3200" i="0" dirty="0">
                <a:latin typeface="Arial" panose="020B0604020202020204" pitchFamily="34" charset="0"/>
                <a:cs typeface="Arial" panose="020B0604020202020204" pitchFamily="34" charset="0"/>
              </a:rPr>
              <a:t>weights, biases and total architecture in response to changes in its overall fitness when performing a task</a:t>
            </a:r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Z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… typically implemented as a genetic search.</a:t>
            </a:r>
            <a:endParaRPr lang="en-Z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4725484" y="434387"/>
            <a:ext cx="2725049" cy="68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cap="none" dirty="0" smtClean="0">
                <a:solidFill>
                  <a:schemeClr val="bg1"/>
                </a:solidFill>
              </a:rPr>
              <a:t>Project Aim </a:t>
            </a:r>
            <a:endParaRPr lang="en-ZA" sz="4400" cap="none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1239874" y="2235575"/>
            <a:ext cx="9696270" cy="2386847"/>
          </a:xfrm>
          <a:prstGeom prst="rect">
            <a:avLst/>
          </a:prstGeom>
          <a:noFill/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The aim of this project is to develop </a:t>
            </a:r>
            <a:r>
              <a:rPr lang="en-ZA" sz="3200" i="0" dirty="0">
                <a:latin typeface="Arial" panose="020B0604020202020204" pitchFamily="34" charset="0"/>
                <a:cs typeface="Arial" panose="020B0604020202020204" pitchFamily="34" charset="0"/>
              </a:rPr>
              <a:t>deep neural networks capable of multi-class </a:t>
            </a:r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EEG classifications </a:t>
            </a:r>
            <a:r>
              <a:rPr lang="en-ZA" sz="3200" i="0" dirty="0">
                <a:latin typeface="Arial" panose="020B0604020202020204" pitchFamily="34" charset="0"/>
                <a:cs typeface="Arial" panose="020B0604020202020204" pitchFamily="34" charset="0"/>
              </a:rPr>
              <a:t>using neuroevolutionary techniques</a:t>
            </a:r>
            <a:r>
              <a:rPr lang="en-ZA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8002305" y="4928221"/>
            <a:ext cx="2960917" cy="862978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redictive</a:t>
            </a:r>
            <a:endParaRPr lang="en-ZA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1261648" y="1502229"/>
            <a:ext cx="2978975" cy="82946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1261648" y="2702327"/>
            <a:ext cx="2960917" cy="186700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Modularity</a:t>
            </a:r>
            <a:endParaRPr lang="en-ZA" sz="3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1" y="4928220"/>
            <a:ext cx="2960917" cy="862979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Compactness</a:t>
            </a:r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2" y="1502229"/>
            <a:ext cx="6346650" cy="82946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Non-gradient based </a:t>
            </a: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algorithm</a:t>
            </a:r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1243589" y="4928221"/>
            <a:ext cx="2960917" cy="862979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8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endParaRPr lang="en-ZA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2" y="2702239"/>
            <a:ext cx="2960917" cy="186700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</a:t>
            </a:r>
            <a:r>
              <a:rPr lang="en-ZA" sz="32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</a:t>
            </a:r>
            <a:endParaRPr lang="en-ZA" sz="3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7969399" y="2696453"/>
            <a:ext cx="2960917" cy="186700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</a:t>
            </a:r>
            <a:r>
              <a:rPr lang="en-ZA" sz="32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</a:t>
            </a:r>
            <a:r>
              <a:rPr lang="en-ZA" sz="3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ZA" sz="3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4725485" y="434387"/>
            <a:ext cx="2524402" cy="68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cap="none" dirty="0" smtClean="0">
                <a:solidFill>
                  <a:schemeClr val="bg1"/>
                </a:solidFill>
              </a:rPr>
              <a:t>Objectives </a:t>
            </a:r>
            <a:endParaRPr lang="en-ZA" sz="4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5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8002305" y="4928221"/>
            <a:ext cx="2960917" cy="862978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redictive</a:t>
            </a:r>
            <a:endParaRPr lang="en-ZA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1261648" y="2702327"/>
            <a:ext cx="2960917" cy="186700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Modularity</a:t>
            </a:r>
            <a:endParaRPr lang="en-ZA" sz="3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1" y="4928220"/>
            <a:ext cx="2960917" cy="862979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Compactness</a:t>
            </a:r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2" y="1502229"/>
            <a:ext cx="6346650" cy="428897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biological and engineered systems so effective?</a:t>
            </a:r>
          </a:p>
          <a:p>
            <a:pPr algn="ctr"/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is delegated and discretized;</a:t>
            </a:r>
          </a:p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</a:p>
          <a:p>
            <a:pPr algn="ctr"/>
            <a:r>
              <a:rPr lang="en-ZA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istinct modules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4725485" y="434387"/>
            <a:ext cx="2524402" cy="68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cap="none" dirty="0" smtClean="0">
                <a:solidFill>
                  <a:schemeClr val="bg1"/>
                </a:solidFill>
              </a:rPr>
              <a:t>Objectives </a:t>
            </a:r>
            <a:endParaRPr lang="en-ZA" sz="4400" cap="none" dirty="0">
              <a:solidFill>
                <a:schemeClr val="bg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789897" y="3109685"/>
            <a:ext cx="212408" cy="4717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0" y="1531257"/>
            <a:ext cx="6346650" cy="428897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module is something that is:</a:t>
            </a:r>
          </a:p>
          <a:p>
            <a:endParaRPr lang="en-ZA" sz="12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Limited/specific interaction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Functionally encapsulated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breakdown patterns</a:t>
            </a:r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Fodor</a:t>
            </a: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(1983) The Modularity of Mind, The MIT Press. The MIT Press.)</a:t>
            </a:r>
            <a:endPara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4616570" y="1502229"/>
            <a:ext cx="6346650" cy="428897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i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generalization and interpretation</a:t>
            </a:r>
            <a:endParaRPr lang="en-ZA" sz="2400" i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large problems often have common sub-problems. </a:t>
            </a:r>
          </a:p>
          <a:p>
            <a:pPr algn="ctr"/>
            <a:endParaRPr lang="en-ZA" sz="24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i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evolvability</a:t>
            </a:r>
            <a:endParaRPr lang="en-ZA" sz="2400" i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Modifying one module does not change another.</a:t>
            </a:r>
          </a:p>
        </p:txBody>
      </p:sp>
    </p:spTree>
    <p:extLst>
      <p:ext uri="{BB962C8B-B14F-4D97-AF65-F5344CB8AC3E}">
        <p14:creationId xmlns:p14="http://schemas.microsoft.com/office/powerpoint/2010/main" val="303938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5123544" y="1226343"/>
            <a:ext cx="6086422" cy="4884284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800" i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evolve it?</a:t>
            </a:r>
          </a:p>
          <a:p>
            <a:pPr algn="ctr"/>
            <a:endParaRPr lang="en-ZA" sz="1200" i="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8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the (data) environment – using multiple EEG classes</a:t>
            </a:r>
          </a:p>
          <a:p>
            <a:pPr algn="ctr"/>
            <a:r>
              <a:rPr lang="en-ZA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Kashtan</a:t>
            </a:r>
            <a:r>
              <a:rPr lang="en-Z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Noor, E. and </a:t>
            </a:r>
            <a:r>
              <a:rPr lang="en-ZA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</a:t>
            </a:r>
            <a:r>
              <a:rPr lang="en-Z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 (2007) ‘Varying environments can speed up evolution</a:t>
            </a:r>
            <a:r>
              <a:rPr lang="en-ZA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ZA" sz="3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28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8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Imposing connection costs</a:t>
            </a:r>
          </a:p>
          <a:p>
            <a:pPr algn="ctr"/>
            <a:r>
              <a:rPr lang="en-ZA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Clune</a:t>
            </a:r>
            <a:r>
              <a:rPr lang="en-Z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ZA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Mouret</a:t>
            </a:r>
            <a:r>
              <a:rPr lang="en-Z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J.-B. and Lipson, H. (2013) ‘The evolutionary origins of modularity</a:t>
            </a:r>
            <a:r>
              <a:rPr lang="en-ZA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ZA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1032244" y="1516743"/>
            <a:ext cx="2960917" cy="4274456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2617771" y="416671"/>
            <a:ext cx="6958515" cy="68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cap="none" dirty="0" smtClean="0">
                <a:solidFill>
                  <a:schemeClr val="bg1"/>
                </a:solidFill>
              </a:rPr>
              <a:t>Modularity in neural networks</a:t>
            </a:r>
            <a:endParaRPr lang="en-ZA" sz="4400" cap="non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6" y="1226343"/>
            <a:ext cx="3707778" cy="488428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159450" y="3227613"/>
            <a:ext cx="1654629" cy="103414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135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510AF14D-268D-4B93-96C4-26C9387A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2" y="-1"/>
            <a:ext cx="1220798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 bwMode="ltGray">
          <a:xfrm>
            <a:off x="1617609" y="854219"/>
            <a:ext cx="8940800" cy="5149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400" cap="none" dirty="0" smtClean="0">
                <a:solidFill>
                  <a:schemeClr val="bg1"/>
                </a:solidFill>
              </a:rPr>
              <a:t>Thank you</a:t>
            </a:r>
            <a:endParaRPr lang="en-ZA" sz="4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SB - v5" id="{133E0CE6-8651-4CCE-8779-E89E4EA3FB79}" vid="{254D7C7B-4947-4754-B56A-05DC8F005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E86F19-3ECB-4C23-A7B9-C2069E50C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76F774-CFBE-4D2D-833C-F4F2379C57CA}">
  <ds:schemaRefs>
    <ds:schemaRef ds:uri="http://purl.org/dc/dcmitype/"/>
    <ds:schemaRef ds:uri="http://www.w3.org/XML/1998/namespace"/>
    <ds:schemaRef ds:uri="6dc4bcd6-49db-4c07-9060-8acfc67cef9f"/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689F1E-17E8-4735-87D0-27F3A4933E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Office Theme</vt:lpstr>
      <vt:lpstr>Multi-Class EEG Classification through Neuroevolution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2018-07-09T14:51:00Z</dcterms:created>
  <dcterms:modified xsi:type="dcterms:W3CDTF">2018-08-17T08:26:08Z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